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50D52-913D-DB46-83B1-128BD773E50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53F02-6B60-B24C-97D6-EC6181F9D46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582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53F02-6B60-B24C-97D6-EC6181F9D46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601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35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574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43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06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26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02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39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705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904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88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96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DBB48-7030-C14D-9307-E7602D60FEA1}" type="datetimeFigureOut">
              <a:rPr lang="it-IT" smtClean="0"/>
              <a:t>03/12/22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80B3E-9D10-5444-8335-AAA6585F5596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85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t="4765" b="5405"/>
          <a:stretch/>
        </p:blipFill>
        <p:spPr>
          <a:xfrm>
            <a:off x="0" y="0"/>
            <a:ext cx="9161234" cy="6857999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988867" y="233792"/>
            <a:ext cx="36483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smtClean="0">
                <a:solidFill>
                  <a:schemeClr val="bg1"/>
                </a:solidFill>
              </a:rPr>
              <a:t>PORTFOLIO PROJECT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376175" y="5572247"/>
            <a:ext cx="5785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000" dirty="0" smtClean="0"/>
              <a:t>BIODIVERSITY IN US NATIONAL PARKS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04122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 </a:t>
            </a:r>
            <a:r>
              <a:rPr lang="en-US" sz="3600" dirty="0" smtClean="0"/>
              <a:t>- Which </a:t>
            </a:r>
            <a:r>
              <a:rPr lang="en-US" sz="3600" dirty="0" smtClean="0"/>
              <a:t>kind of animals or plants are mostly in danger?</a:t>
            </a:r>
            <a:endParaRPr lang="en-US" sz="36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243719" y="4253255"/>
            <a:ext cx="8752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Bats</a:t>
            </a:r>
            <a:r>
              <a:rPr lang="en-US" sz="2000" dirty="0" smtClean="0"/>
              <a:t> are the ones with the </a:t>
            </a:r>
            <a:r>
              <a:rPr lang="en-US" sz="2000" b="1" dirty="0" smtClean="0"/>
              <a:t>highest number of </a:t>
            </a:r>
            <a:r>
              <a:rPr lang="en-US" sz="2000" b="1" i="1" dirty="0" smtClean="0"/>
              <a:t>Threatened </a:t>
            </a:r>
            <a:r>
              <a:rPr lang="en-US" sz="2000" b="1" dirty="0" smtClean="0"/>
              <a:t>or</a:t>
            </a:r>
            <a:r>
              <a:rPr lang="en-US" sz="2000" b="1" i="1" dirty="0" smtClean="0"/>
              <a:t> Endangered </a:t>
            </a:r>
            <a:r>
              <a:rPr lang="en-US" sz="2000" b="1" dirty="0" smtClean="0"/>
              <a:t>species</a:t>
            </a:r>
            <a:r>
              <a:rPr lang="en-US" sz="2000" dirty="0" smtClean="0"/>
              <a:t> observed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 general, </a:t>
            </a:r>
            <a:r>
              <a:rPr lang="en-US" sz="2000" dirty="0"/>
              <a:t>based on the </a:t>
            </a:r>
            <a:r>
              <a:rPr lang="en-US" sz="2000" dirty="0" smtClean="0"/>
              <a:t>observations Mammal and Fish are the categories mostly in danger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83" y="1962551"/>
            <a:ext cx="8257417" cy="15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4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 smtClean="0"/>
              <a:t>Are some categories more at risk than others (from a statistical point of view)?</a:t>
            </a:r>
            <a:endParaRPr lang="en-US" sz="36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65792" y="1847766"/>
            <a:ext cx="8593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 answer this question, we can check how many </a:t>
            </a:r>
            <a:r>
              <a:rPr lang="en-US" sz="2000" i="1" dirty="0" smtClean="0"/>
              <a:t>Safe (Not At Risk)</a:t>
            </a:r>
            <a:r>
              <a:rPr lang="en-US" sz="2000" dirty="0" smtClean="0"/>
              <a:t> and </a:t>
            </a:r>
            <a:r>
              <a:rPr lang="en-US" sz="2000" i="1" dirty="0"/>
              <a:t>I</a:t>
            </a:r>
            <a:r>
              <a:rPr lang="en-US" sz="2000" i="1" dirty="0" smtClean="0"/>
              <a:t>n danger</a:t>
            </a:r>
            <a:r>
              <a:rPr lang="en-US" sz="2000" dirty="0" smtClean="0"/>
              <a:t> species we have for each category, and then run a chi2 test between each category.</a:t>
            </a:r>
            <a:endParaRPr lang="en-US" sz="2000" dirty="0"/>
          </a:p>
        </p:txBody>
      </p:sp>
      <p:grpSp>
        <p:nvGrpSpPr>
          <p:cNvPr id="9" name="Gruppo 8"/>
          <p:cNvGrpSpPr/>
          <p:nvPr/>
        </p:nvGrpSpPr>
        <p:grpSpPr>
          <a:xfrm>
            <a:off x="2292615" y="3116102"/>
            <a:ext cx="4558771" cy="1200329"/>
            <a:chOff x="1860547" y="3367158"/>
            <a:chExt cx="4558771" cy="1200329"/>
          </a:xfrm>
        </p:grpSpPr>
        <p:sp>
          <p:nvSpPr>
            <p:cNvPr id="7" name="CasellaDiTesto 6"/>
            <p:cNvSpPr txBox="1"/>
            <p:nvPr/>
          </p:nvSpPr>
          <p:spPr>
            <a:xfrm>
              <a:off x="1860547" y="3367158"/>
              <a:ext cx="1408822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/>
                <a:t>Category 1</a:t>
              </a:r>
            </a:p>
            <a:p>
              <a:pPr algn="ctr"/>
              <a:endParaRPr lang="en-US" smtClean="0"/>
            </a:p>
            <a:p>
              <a:pPr algn="ctr"/>
              <a:r>
                <a:rPr lang="en-US" smtClean="0"/>
                <a:t>Safe: x</a:t>
              </a:r>
              <a:r>
                <a:rPr lang="en-US" baseline="-25000" smtClean="0"/>
                <a:t>1</a:t>
              </a:r>
            </a:p>
            <a:p>
              <a:pPr algn="ctr"/>
              <a:r>
                <a:rPr lang="en-US" smtClean="0"/>
                <a:t>In danger: y</a:t>
              </a:r>
              <a:r>
                <a:rPr lang="en-US" baseline="-25000" smtClean="0"/>
                <a:t>1</a:t>
              </a:r>
              <a:endParaRPr lang="en-US" baseline="-25000"/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5010496" y="3367158"/>
              <a:ext cx="1408822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/>
                <a:t>Category 2</a:t>
              </a:r>
            </a:p>
            <a:p>
              <a:pPr algn="ctr"/>
              <a:endParaRPr lang="en-US" smtClean="0"/>
            </a:p>
            <a:p>
              <a:pPr algn="ctr"/>
              <a:r>
                <a:rPr lang="en-US" smtClean="0"/>
                <a:t>Safe: x</a:t>
              </a:r>
              <a:r>
                <a:rPr lang="en-US" baseline="-25000" smtClean="0"/>
                <a:t>2</a:t>
              </a:r>
            </a:p>
            <a:p>
              <a:pPr algn="ctr"/>
              <a:r>
                <a:rPr lang="en-US" smtClean="0"/>
                <a:t>In danger: y</a:t>
              </a:r>
              <a:r>
                <a:rPr lang="en-US" baseline="-25000" smtClean="0"/>
                <a:t>2</a:t>
              </a:r>
              <a:endParaRPr lang="en-US" baseline="-25000"/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4066525" y="4873529"/>
            <a:ext cx="10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Chi2 test</a:t>
            </a:r>
            <a:endParaRPr lang="it-IT" dirty="0"/>
          </a:p>
        </p:txBody>
      </p:sp>
      <p:sp>
        <p:nvSpPr>
          <p:cNvPr id="11" name="Ovale 10"/>
          <p:cNvSpPr/>
          <p:nvPr/>
        </p:nvSpPr>
        <p:spPr>
          <a:xfrm>
            <a:off x="3933629" y="4504315"/>
            <a:ext cx="1276743" cy="107808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/>
          <p:cNvCxnSpPr>
            <a:stCxn id="7" idx="2"/>
            <a:endCxn id="11" idx="1"/>
          </p:cNvCxnSpPr>
          <p:nvPr/>
        </p:nvCxnSpPr>
        <p:spPr>
          <a:xfrm>
            <a:off x="2997026" y="4316431"/>
            <a:ext cx="1123578" cy="34576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stCxn id="8" idx="2"/>
            <a:endCxn id="11" idx="7"/>
          </p:cNvCxnSpPr>
          <p:nvPr/>
        </p:nvCxnSpPr>
        <p:spPr>
          <a:xfrm flipH="1">
            <a:off x="5023397" y="4316431"/>
            <a:ext cx="1123578" cy="34576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4132742" y="6040216"/>
            <a:ext cx="87851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P-value</a:t>
            </a:r>
            <a:endParaRPr lang="en-US"/>
          </a:p>
        </p:txBody>
      </p:sp>
      <p:cxnSp>
        <p:nvCxnSpPr>
          <p:cNvPr id="18" name="Connettore 2 17"/>
          <p:cNvCxnSpPr>
            <a:stCxn id="11" idx="4"/>
            <a:endCxn id="16" idx="0"/>
          </p:cNvCxnSpPr>
          <p:nvPr/>
        </p:nvCxnSpPr>
        <p:spPr>
          <a:xfrm flipH="1">
            <a:off x="4572000" y="5582397"/>
            <a:ext cx="1" cy="45781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841674" y="5242861"/>
            <a:ext cx="1249060" cy="646331"/>
          </a:xfrm>
          <a:prstGeom prst="rect">
            <a:avLst/>
          </a:prstGeom>
          <a:solidFill>
            <a:schemeClr val="accent3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Statistically</a:t>
            </a:r>
          </a:p>
          <a:p>
            <a:pPr algn="ctr"/>
            <a:r>
              <a:rPr lang="en-US" dirty="0" smtClean="0"/>
              <a:t>significant</a:t>
            </a:r>
            <a:endParaRPr lang="en-US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7001597" y="5242861"/>
            <a:ext cx="1608133" cy="646331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Statistically</a:t>
            </a:r>
          </a:p>
          <a:p>
            <a:pPr algn="ctr"/>
            <a:r>
              <a:rPr lang="en-US" dirty="0" smtClean="0"/>
              <a:t>NOT significant</a:t>
            </a:r>
            <a:endParaRPr lang="en-US" dirty="0"/>
          </a:p>
        </p:txBody>
      </p:sp>
      <p:cxnSp>
        <p:nvCxnSpPr>
          <p:cNvPr id="23" name="Connettore 4 22"/>
          <p:cNvCxnSpPr>
            <a:stCxn id="16" idx="3"/>
            <a:endCxn id="20" idx="1"/>
          </p:cNvCxnSpPr>
          <p:nvPr/>
        </p:nvCxnSpPr>
        <p:spPr>
          <a:xfrm flipV="1">
            <a:off x="5011258" y="5566027"/>
            <a:ext cx="1990339" cy="658855"/>
          </a:xfrm>
          <a:prstGeom prst="bentConnector3">
            <a:avLst>
              <a:gd name="adj1" fmla="val 74483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/>
          <p:cNvCxnSpPr>
            <a:stCxn id="16" idx="1"/>
            <a:endCxn id="19" idx="3"/>
          </p:cNvCxnSpPr>
          <p:nvPr/>
        </p:nvCxnSpPr>
        <p:spPr>
          <a:xfrm rot="10800000">
            <a:off x="2090734" y="5566028"/>
            <a:ext cx="2042008" cy="658855"/>
          </a:xfrm>
          <a:prstGeom prst="bentConnector3">
            <a:avLst>
              <a:gd name="adj1" fmla="val 72417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/>
          <p:cNvSpPr txBox="1"/>
          <p:nvPr/>
        </p:nvSpPr>
        <p:spPr>
          <a:xfrm>
            <a:off x="5398266" y="5818696"/>
            <a:ext cx="76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≥ 0,05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2997026" y="5834974"/>
            <a:ext cx="76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&lt;</a:t>
            </a:r>
            <a:r>
              <a:rPr lang="it-IT" dirty="0" smtClean="0"/>
              <a:t> 0,05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272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4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 smtClean="0"/>
              <a:t>Are some categories more at risk than others (from a statistical point of view)?</a:t>
            </a:r>
            <a:endParaRPr lang="en-US" sz="36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23" y="1505995"/>
            <a:ext cx="8308761" cy="51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1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4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 smtClean="0"/>
              <a:t>Are some categories more at risk than others (from a statistical point of view)?</a:t>
            </a:r>
            <a:endParaRPr lang="en-US" sz="36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83607" y="2687819"/>
            <a:ext cx="88284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i="1" dirty="0" smtClean="0"/>
              <a:t>Plants</a:t>
            </a:r>
            <a:r>
              <a:rPr lang="en-US" sz="2400" dirty="0" smtClean="0"/>
              <a:t> have a statistically significant </a:t>
            </a:r>
            <a:r>
              <a:rPr lang="en-US" sz="2400" b="1" i="1" dirty="0" smtClean="0"/>
              <a:t>lower rate of extinction risk </a:t>
            </a:r>
            <a:r>
              <a:rPr lang="en-US" sz="2400" dirty="0" smtClean="0"/>
              <a:t>compared to animals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b="1" i="1" dirty="0" smtClean="0"/>
              <a:t>Among animals</a:t>
            </a:r>
            <a:r>
              <a:rPr lang="en-US" sz="2400" dirty="0" smtClean="0"/>
              <a:t>, a statistically significant </a:t>
            </a:r>
            <a:r>
              <a:rPr lang="en-US" sz="2400" b="1" i="1" dirty="0" smtClean="0"/>
              <a:t>difference</a:t>
            </a:r>
            <a:r>
              <a:rPr lang="en-US" sz="2400" dirty="0" smtClean="0"/>
              <a:t> in extinction risk exists </a:t>
            </a:r>
            <a:r>
              <a:rPr lang="en-US" sz="2400" b="1" i="1" dirty="0" smtClean="0"/>
              <a:t>only between Mammals and Reptiles </a:t>
            </a:r>
            <a:r>
              <a:rPr lang="en-US" sz="2400" dirty="0" smtClean="0"/>
              <a:t>(Mammals having higher risk)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84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600" y="392782"/>
            <a:ext cx="8686800" cy="1143000"/>
          </a:xfrm>
        </p:spPr>
        <p:txBody>
          <a:bodyPr>
            <a:noAutofit/>
          </a:bodyPr>
          <a:lstStyle/>
          <a:p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smtClean="0"/>
              <a:t>Which park has the highest number of observations of </a:t>
            </a:r>
            <a:r>
              <a:rPr lang="en-US" sz="2800" i="1" dirty="0" smtClean="0"/>
              <a:t>Endangered </a:t>
            </a:r>
            <a:r>
              <a:rPr lang="en-US" sz="2800" dirty="0" smtClean="0"/>
              <a:t>and </a:t>
            </a:r>
            <a:r>
              <a:rPr lang="en-US" sz="2800" i="1" dirty="0" smtClean="0"/>
              <a:t>Threatened</a:t>
            </a:r>
            <a:r>
              <a:rPr lang="en-US" sz="2800" dirty="0" smtClean="0"/>
              <a:t> species?</a:t>
            </a:r>
            <a:endParaRPr lang="en-US" sz="28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36238"/>
            <a:ext cx="8686800" cy="1384300"/>
          </a:xfrm>
          <a:prstGeom prst="rect">
            <a:avLst/>
          </a:prstGeom>
        </p:spPr>
      </p:pic>
      <p:pic>
        <p:nvPicPr>
          <p:cNvPr id="5" name="Immagine 4" descr="Schermata 2022-12-17 alle 10.33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5" y="3088531"/>
            <a:ext cx="7918401" cy="3140413"/>
          </a:xfrm>
          <a:prstGeom prst="rect">
            <a:avLst/>
          </a:prstGeom>
          <a:ln>
            <a:noFill/>
          </a:ln>
        </p:spPr>
      </p:pic>
      <p:sp>
        <p:nvSpPr>
          <p:cNvPr id="6" name="CasellaDiTesto 5"/>
          <p:cNvSpPr txBox="1"/>
          <p:nvPr/>
        </p:nvSpPr>
        <p:spPr>
          <a:xfrm rot="19934724">
            <a:off x="738337" y="6261740"/>
            <a:ext cx="884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smtClean="0"/>
              <a:t>Yellowstone</a:t>
            </a:r>
            <a:endParaRPr lang="it-IT" sz="1100" dirty="0"/>
          </a:p>
        </p:txBody>
      </p:sp>
      <p:sp>
        <p:nvSpPr>
          <p:cNvPr id="7" name="CasellaDiTesto 6"/>
          <p:cNvSpPr txBox="1"/>
          <p:nvPr/>
        </p:nvSpPr>
        <p:spPr>
          <a:xfrm rot="19934724">
            <a:off x="1726620" y="6242025"/>
            <a:ext cx="715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smtClean="0"/>
              <a:t>Yosemite</a:t>
            </a:r>
            <a:endParaRPr lang="it-IT" sz="1100" dirty="0"/>
          </a:p>
        </p:txBody>
      </p:sp>
      <p:sp>
        <p:nvSpPr>
          <p:cNvPr id="8" name="CasellaDiTesto 7"/>
          <p:cNvSpPr txBox="1"/>
          <p:nvPr/>
        </p:nvSpPr>
        <p:spPr>
          <a:xfrm rot="19934724">
            <a:off x="2764297" y="6172781"/>
            <a:ext cx="504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Bryce</a:t>
            </a:r>
            <a:endParaRPr lang="en-US" sz="1100"/>
          </a:p>
        </p:txBody>
      </p:sp>
      <p:sp>
        <p:nvSpPr>
          <p:cNvPr id="9" name="CasellaDiTesto 8"/>
          <p:cNvSpPr txBox="1"/>
          <p:nvPr/>
        </p:nvSpPr>
        <p:spPr>
          <a:xfrm rot="19934724">
            <a:off x="3259302" y="6254176"/>
            <a:ext cx="919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dirty="0" smtClean="0"/>
              <a:t>Great Smoky</a:t>
            </a:r>
          </a:p>
          <a:p>
            <a:pPr algn="ctr"/>
            <a:r>
              <a:rPr lang="it-IT" sz="1100" dirty="0" smtClean="0"/>
              <a:t>Mountains</a:t>
            </a:r>
            <a:endParaRPr lang="it-IT" sz="1100" dirty="0"/>
          </a:p>
        </p:txBody>
      </p:sp>
      <p:sp>
        <p:nvSpPr>
          <p:cNvPr id="10" name="CasellaDiTesto 9"/>
          <p:cNvSpPr txBox="1"/>
          <p:nvPr/>
        </p:nvSpPr>
        <p:spPr>
          <a:xfrm rot="19934724">
            <a:off x="4740497" y="6267697"/>
            <a:ext cx="884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smtClean="0"/>
              <a:t>Yellowstone</a:t>
            </a:r>
            <a:endParaRPr lang="it-IT" sz="1100" dirty="0"/>
          </a:p>
        </p:txBody>
      </p:sp>
      <p:sp>
        <p:nvSpPr>
          <p:cNvPr id="11" name="CasellaDiTesto 10"/>
          <p:cNvSpPr txBox="1"/>
          <p:nvPr/>
        </p:nvSpPr>
        <p:spPr>
          <a:xfrm rot="19934724">
            <a:off x="5743546" y="6233214"/>
            <a:ext cx="715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smtClean="0"/>
              <a:t>Yosemite</a:t>
            </a:r>
            <a:endParaRPr lang="it-IT" sz="1100" dirty="0"/>
          </a:p>
        </p:txBody>
      </p:sp>
      <p:sp>
        <p:nvSpPr>
          <p:cNvPr id="12" name="CasellaDiTesto 11"/>
          <p:cNvSpPr txBox="1"/>
          <p:nvPr/>
        </p:nvSpPr>
        <p:spPr>
          <a:xfrm rot="19934724">
            <a:off x="6766457" y="6193506"/>
            <a:ext cx="504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Bryce</a:t>
            </a:r>
            <a:endParaRPr lang="en-US" sz="1100"/>
          </a:p>
        </p:txBody>
      </p:sp>
      <p:sp>
        <p:nvSpPr>
          <p:cNvPr id="13" name="CasellaDiTesto 12"/>
          <p:cNvSpPr txBox="1"/>
          <p:nvPr/>
        </p:nvSpPr>
        <p:spPr>
          <a:xfrm rot="19934724">
            <a:off x="7261462" y="6260133"/>
            <a:ext cx="919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dirty="0" smtClean="0"/>
              <a:t>Great Smoky</a:t>
            </a:r>
          </a:p>
          <a:p>
            <a:pPr algn="ctr"/>
            <a:r>
              <a:rPr lang="it-IT" sz="1100" dirty="0" smtClean="0"/>
              <a:t>Mountains</a:t>
            </a:r>
            <a:endParaRPr lang="it-IT" sz="1100" dirty="0"/>
          </a:p>
        </p:txBody>
      </p:sp>
      <p:sp>
        <p:nvSpPr>
          <p:cNvPr id="14" name="Rettangolo 13"/>
          <p:cNvSpPr/>
          <p:nvPr/>
        </p:nvSpPr>
        <p:spPr>
          <a:xfrm>
            <a:off x="3270937" y="1727884"/>
            <a:ext cx="1218003" cy="119265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12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600" y="392782"/>
            <a:ext cx="8686800" cy="1143000"/>
          </a:xfrm>
        </p:spPr>
        <p:txBody>
          <a:bodyPr>
            <a:noAutofit/>
          </a:bodyPr>
          <a:lstStyle/>
          <a:p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smtClean="0"/>
              <a:t>Which park has the highest number of observations of </a:t>
            </a:r>
            <a:r>
              <a:rPr lang="en-US" sz="2800" i="1" dirty="0" smtClean="0"/>
              <a:t>Endangered </a:t>
            </a:r>
            <a:r>
              <a:rPr lang="en-US" sz="2800" dirty="0" smtClean="0"/>
              <a:t>and </a:t>
            </a:r>
            <a:r>
              <a:rPr lang="en-US" sz="2800" i="1" dirty="0" smtClean="0"/>
              <a:t>Threatened</a:t>
            </a:r>
            <a:r>
              <a:rPr lang="en-US" sz="2800" dirty="0" smtClean="0"/>
              <a:t> species?</a:t>
            </a:r>
            <a:endParaRPr lang="en-US" sz="28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36238"/>
            <a:ext cx="8686800" cy="1384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 rot="19934724">
            <a:off x="738337" y="6261740"/>
            <a:ext cx="884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smtClean="0"/>
              <a:t>Yellowstone</a:t>
            </a:r>
            <a:endParaRPr lang="it-IT" sz="1100" dirty="0"/>
          </a:p>
        </p:txBody>
      </p:sp>
      <p:sp>
        <p:nvSpPr>
          <p:cNvPr id="7" name="CasellaDiTesto 6"/>
          <p:cNvSpPr txBox="1"/>
          <p:nvPr/>
        </p:nvSpPr>
        <p:spPr>
          <a:xfrm rot="19934724">
            <a:off x="1726620" y="6242025"/>
            <a:ext cx="715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smtClean="0"/>
              <a:t>Yosemite</a:t>
            </a:r>
            <a:endParaRPr lang="it-IT" sz="1100" dirty="0"/>
          </a:p>
        </p:txBody>
      </p:sp>
      <p:sp>
        <p:nvSpPr>
          <p:cNvPr id="8" name="CasellaDiTesto 7"/>
          <p:cNvSpPr txBox="1"/>
          <p:nvPr/>
        </p:nvSpPr>
        <p:spPr>
          <a:xfrm rot="19934724">
            <a:off x="2764297" y="6172781"/>
            <a:ext cx="504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Bryce</a:t>
            </a:r>
            <a:endParaRPr lang="en-US" sz="1100"/>
          </a:p>
        </p:txBody>
      </p:sp>
      <p:sp>
        <p:nvSpPr>
          <p:cNvPr id="9" name="CasellaDiTesto 8"/>
          <p:cNvSpPr txBox="1"/>
          <p:nvPr/>
        </p:nvSpPr>
        <p:spPr>
          <a:xfrm rot="19934724">
            <a:off x="3259302" y="6254176"/>
            <a:ext cx="919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dirty="0" smtClean="0"/>
              <a:t>Great Smoky</a:t>
            </a:r>
          </a:p>
          <a:p>
            <a:pPr algn="ctr"/>
            <a:r>
              <a:rPr lang="it-IT" sz="1100" dirty="0" smtClean="0"/>
              <a:t>Mountains</a:t>
            </a:r>
            <a:endParaRPr lang="it-IT" sz="1100" dirty="0"/>
          </a:p>
        </p:txBody>
      </p:sp>
      <p:sp>
        <p:nvSpPr>
          <p:cNvPr id="10" name="CasellaDiTesto 9"/>
          <p:cNvSpPr txBox="1"/>
          <p:nvPr/>
        </p:nvSpPr>
        <p:spPr>
          <a:xfrm rot="19934724">
            <a:off x="4843859" y="6267697"/>
            <a:ext cx="884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smtClean="0"/>
              <a:t>Yellowstone</a:t>
            </a:r>
            <a:endParaRPr lang="it-IT" sz="1100" dirty="0"/>
          </a:p>
        </p:txBody>
      </p:sp>
      <p:sp>
        <p:nvSpPr>
          <p:cNvPr id="11" name="CasellaDiTesto 10"/>
          <p:cNvSpPr txBox="1"/>
          <p:nvPr/>
        </p:nvSpPr>
        <p:spPr>
          <a:xfrm rot="19934724">
            <a:off x="5846908" y="6233214"/>
            <a:ext cx="715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smtClean="0"/>
              <a:t>Yosemite</a:t>
            </a:r>
            <a:endParaRPr lang="it-IT" sz="1100" dirty="0"/>
          </a:p>
        </p:txBody>
      </p:sp>
      <p:sp>
        <p:nvSpPr>
          <p:cNvPr id="12" name="CasellaDiTesto 11"/>
          <p:cNvSpPr txBox="1"/>
          <p:nvPr/>
        </p:nvSpPr>
        <p:spPr>
          <a:xfrm rot="19934724">
            <a:off x="6869819" y="6193506"/>
            <a:ext cx="504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Bryce</a:t>
            </a:r>
            <a:endParaRPr lang="en-US" sz="1100"/>
          </a:p>
        </p:txBody>
      </p:sp>
      <p:sp>
        <p:nvSpPr>
          <p:cNvPr id="13" name="CasellaDiTesto 12"/>
          <p:cNvSpPr txBox="1"/>
          <p:nvPr/>
        </p:nvSpPr>
        <p:spPr>
          <a:xfrm rot="19934724">
            <a:off x="7364824" y="6260133"/>
            <a:ext cx="919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dirty="0" smtClean="0"/>
              <a:t>Great Smoky</a:t>
            </a:r>
          </a:p>
          <a:p>
            <a:pPr algn="ctr"/>
            <a:r>
              <a:rPr lang="it-IT" sz="1100" dirty="0" smtClean="0"/>
              <a:t>Mountains</a:t>
            </a:r>
            <a:endParaRPr lang="it-IT" sz="1100" dirty="0"/>
          </a:p>
        </p:txBody>
      </p:sp>
      <p:sp>
        <p:nvSpPr>
          <p:cNvPr id="14" name="Rettangolo 13"/>
          <p:cNvSpPr/>
          <p:nvPr/>
        </p:nvSpPr>
        <p:spPr>
          <a:xfrm>
            <a:off x="5973114" y="1727884"/>
            <a:ext cx="1152000" cy="119265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Schermata 2022-12-17 alle 10.38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4" y="3063452"/>
            <a:ext cx="8067813" cy="31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600" y="392782"/>
            <a:ext cx="8686800" cy="1143000"/>
          </a:xfrm>
        </p:spPr>
        <p:txBody>
          <a:bodyPr>
            <a:noAutofit/>
          </a:bodyPr>
          <a:lstStyle/>
          <a:p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smtClean="0"/>
              <a:t>Which park has the highest number of observations of </a:t>
            </a:r>
            <a:r>
              <a:rPr lang="en-US" sz="2800" i="1" dirty="0" smtClean="0"/>
              <a:t>Endangered </a:t>
            </a:r>
            <a:r>
              <a:rPr lang="en-US" sz="2800" dirty="0" smtClean="0"/>
              <a:t>and </a:t>
            </a:r>
            <a:r>
              <a:rPr lang="en-US" sz="2800" i="1" dirty="0" smtClean="0"/>
              <a:t>Threatened</a:t>
            </a:r>
            <a:r>
              <a:rPr lang="en-US" sz="2800" dirty="0" smtClean="0"/>
              <a:t> species?</a:t>
            </a:r>
            <a:endParaRPr lang="en-US" sz="28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36238"/>
            <a:ext cx="8686800" cy="138430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28600" y="3440999"/>
            <a:ext cx="86868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b="1" i="1" dirty="0" smtClean="0"/>
              <a:t>Yellowstone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largest</a:t>
            </a:r>
            <a:r>
              <a:rPr lang="it-IT" dirty="0" smtClean="0"/>
              <a:t> park, </a:t>
            </a:r>
            <a:r>
              <a:rPr lang="it-IT" dirty="0" err="1" smtClean="0"/>
              <a:t>thus</a:t>
            </a:r>
            <a:r>
              <a:rPr lang="it-IT" dirty="0" smtClean="0"/>
              <a:t> </a:t>
            </a:r>
            <a:r>
              <a:rPr lang="it-IT" b="1" i="1" dirty="0" err="1" smtClean="0"/>
              <a:t>showing</a:t>
            </a:r>
            <a:r>
              <a:rPr lang="it-IT" b="1" i="1" dirty="0" smtClean="0"/>
              <a:t> the </a:t>
            </a:r>
            <a:r>
              <a:rPr lang="it-IT" b="1" i="1" dirty="0" err="1" smtClean="0"/>
              <a:t>highest</a:t>
            </a:r>
            <a:r>
              <a:rPr lang="it-IT" b="1" i="1" dirty="0" smtClean="0"/>
              <a:t> </a:t>
            </a:r>
            <a:r>
              <a:rPr lang="it-IT" b="1" i="1" dirty="0" err="1" smtClean="0"/>
              <a:t>number</a:t>
            </a:r>
            <a:r>
              <a:rPr lang="it-IT" b="1" i="1" dirty="0" smtClean="0"/>
              <a:t> of </a:t>
            </a:r>
            <a:r>
              <a:rPr lang="it-IT" b="1" i="1" dirty="0" err="1" smtClean="0"/>
              <a:t>observations</a:t>
            </a:r>
            <a:r>
              <a:rPr lang="it-IT" b="1" i="1" dirty="0" smtClean="0"/>
              <a:t>, </a:t>
            </a:r>
            <a:r>
              <a:rPr lang="it-IT" b="1" i="1" dirty="0" err="1" smtClean="0"/>
              <a:t>both</a:t>
            </a:r>
            <a:r>
              <a:rPr lang="it-IT" b="1" i="1" dirty="0" smtClean="0"/>
              <a:t> in general and of </a:t>
            </a:r>
            <a:r>
              <a:rPr lang="it-IT" b="1" i="1" dirty="0" err="1" smtClean="0"/>
              <a:t>species</a:t>
            </a:r>
            <a:r>
              <a:rPr lang="it-IT" b="1" i="1" dirty="0" smtClean="0"/>
              <a:t> </a:t>
            </a:r>
            <a:r>
              <a:rPr lang="it-IT" b="1" i="1" dirty="0" err="1" smtClean="0"/>
              <a:t>at</a:t>
            </a:r>
            <a:r>
              <a:rPr lang="it-IT" b="1" i="1" dirty="0" smtClean="0"/>
              <a:t> </a:t>
            </a:r>
            <a:r>
              <a:rPr lang="it-IT" b="1" i="1" dirty="0" err="1" smtClean="0"/>
              <a:t>risk</a:t>
            </a:r>
            <a:r>
              <a:rPr lang="it-IT" b="1" i="1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proportional</a:t>
            </a:r>
            <a:r>
              <a:rPr lang="it-IT" dirty="0" smtClean="0"/>
              <a:t> </a:t>
            </a:r>
            <a:r>
              <a:rPr lang="it-IT" dirty="0" err="1" smtClean="0"/>
              <a:t>distribution</a:t>
            </a:r>
            <a:r>
              <a:rPr lang="it-IT" dirty="0" smtClean="0"/>
              <a:t> of </a:t>
            </a:r>
            <a:r>
              <a:rPr lang="it-IT" dirty="0" err="1" smtClean="0"/>
              <a:t>category</a:t>
            </a:r>
            <a:r>
              <a:rPr lang="it-IT" dirty="0" smtClean="0"/>
              <a:t> </a:t>
            </a:r>
            <a:r>
              <a:rPr lang="it-IT" dirty="0" err="1" smtClean="0"/>
              <a:t>observed</a:t>
            </a:r>
            <a:r>
              <a:rPr lang="it-IT" dirty="0" smtClean="0"/>
              <a:t> (in general)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exactly</a:t>
            </a:r>
            <a:r>
              <a:rPr lang="it-IT" dirty="0" smtClean="0"/>
              <a:t> the </a:t>
            </a:r>
            <a:r>
              <a:rPr lang="it-IT" dirty="0" err="1" smtClean="0"/>
              <a:t>same</a:t>
            </a:r>
            <a:r>
              <a:rPr lang="it-IT" dirty="0" smtClean="0"/>
              <a:t> in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parks</a:t>
            </a:r>
            <a:endParaRPr lang="it-IT" dirty="0" smtClean="0"/>
          </a:p>
          <a:p>
            <a:pPr marL="285750" indent="-285750">
              <a:buFont typeface="Arial"/>
              <a:buChar char="•"/>
            </a:pPr>
            <a:r>
              <a:rPr lang="it-IT" dirty="0" smtClean="0"/>
              <a:t>The </a:t>
            </a:r>
            <a:r>
              <a:rPr lang="it-IT" dirty="0" err="1" smtClean="0"/>
              <a:t>proportional</a:t>
            </a:r>
            <a:r>
              <a:rPr lang="it-IT" dirty="0" smtClean="0"/>
              <a:t> </a:t>
            </a:r>
            <a:r>
              <a:rPr lang="it-IT" dirty="0" err="1" smtClean="0"/>
              <a:t>distribution</a:t>
            </a:r>
            <a:r>
              <a:rPr lang="it-IT" dirty="0" smtClean="0"/>
              <a:t> of </a:t>
            </a:r>
            <a:r>
              <a:rPr lang="it-IT" dirty="0" err="1" smtClean="0"/>
              <a:t>species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risk</a:t>
            </a:r>
            <a:r>
              <a:rPr lang="it-IT" dirty="0" smtClean="0"/>
              <a:t> </a:t>
            </a:r>
            <a:r>
              <a:rPr lang="it-IT" dirty="0" err="1" smtClean="0"/>
              <a:t>observed</a:t>
            </a:r>
            <a:r>
              <a:rPr lang="it-IT" dirty="0" smtClean="0"/>
              <a:t> shows some </a:t>
            </a:r>
            <a:r>
              <a:rPr lang="it-IT" dirty="0" err="1" smtClean="0"/>
              <a:t>little</a:t>
            </a:r>
            <a:r>
              <a:rPr lang="it-IT" dirty="0" smtClean="0"/>
              <a:t> </a:t>
            </a:r>
            <a:r>
              <a:rPr lang="it-IT" dirty="0" err="1" smtClean="0"/>
              <a:t>differences</a:t>
            </a:r>
            <a:r>
              <a:rPr lang="it-IT" dirty="0" smtClean="0"/>
              <a:t> </a:t>
            </a:r>
            <a:r>
              <a:rPr lang="it-IT" dirty="0" err="1" smtClean="0"/>
              <a:t>among</a:t>
            </a:r>
            <a:r>
              <a:rPr lang="it-IT" dirty="0" smtClean="0"/>
              <a:t> </a:t>
            </a:r>
            <a:r>
              <a:rPr lang="it-IT" dirty="0" err="1" smtClean="0"/>
              <a:t>parks</a:t>
            </a:r>
            <a:r>
              <a:rPr lang="it-IT" dirty="0" smtClean="0"/>
              <a:t>, with </a:t>
            </a:r>
            <a:r>
              <a:rPr lang="it-IT" dirty="0" err="1" smtClean="0"/>
              <a:t>higher</a:t>
            </a:r>
            <a:r>
              <a:rPr lang="it-IT" dirty="0" smtClean="0"/>
              <a:t> </a:t>
            </a:r>
            <a:r>
              <a:rPr lang="it-IT" dirty="0" err="1" smtClean="0"/>
              <a:t>percentages</a:t>
            </a:r>
            <a:r>
              <a:rPr lang="it-IT" dirty="0" smtClean="0"/>
              <a:t> of </a:t>
            </a:r>
            <a:r>
              <a:rPr lang="it-IT" dirty="0" err="1" smtClean="0"/>
              <a:t>fishes</a:t>
            </a:r>
            <a:r>
              <a:rPr lang="it-IT" dirty="0" smtClean="0"/>
              <a:t> in </a:t>
            </a:r>
            <a:r>
              <a:rPr lang="it-IT" dirty="0" err="1" smtClean="0"/>
              <a:t>Bryce</a:t>
            </a:r>
            <a:r>
              <a:rPr lang="it-IT" dirty="0" smtClean="0"/>
              <a:t> and Great Smoky Mountains </a:t>
            </a:r>
            <a:r>
              <a:rPr lang="it-IT" dirty="0" err="1" smtClean="0"/>
              <a:t>parks</a:t>
            </a:r>
            <a:r>
              <a:rPr lang="it-IT" dirty="0" smtClean="0"/>
              <a:t> </a:t>
            </a:r>
            <a:r>
              <a:rPr lang="it-IT" dirty="0" err="1" smtClean="0"/>
              <a:t>compared</a:t>
            </a:r>
            <a:r>
              <a:rPr lang="it-IT" dirty="0" smtClean="0"/>
              <a:t> to Yellowstone and Yosemite</a:t>
            </a:r>
          </a:p>
          <a:p>
            <a:pPr marL="285750" indent="-285750">
              <a:buFont typeface="Arial"/>
              <a:buChar char="•"/>
            </a:pPr>
            <a:r>
              <a:rPr lang="it-IT" b="1" i="1" dirty="0" smtClean="0"/>
              <a:t> </a:t>
            </a:r>
            <a:r>
              <a:rPr lang="it-IT" b="1" i="1" dirty="0" err="1" smtClean="0">
                <a:solidFill>
                  <a:srgbClr val="FF0000"/>
                </a:solidFill>
              </a:rPr>
              <a:t>Bryce</a:t>
            </a:r>
            <a:r>
              <a:rPr lang="it-IT" b="1" i="1" dirty="0" smtClean="0">
                <a:solidFill>
                  <a:srgbClr val="FF0000"/>
                </a:solidFill>
              </a:rPr>
              <a:t> National Park </a:t>
            </a:r>
            <a:r>
              <a:rPr lang="it-IT" b="1" i="1" dirty="0" err="1" smtClean="0">
                <a:solidFill>
                  <a:srgbClr val="FF0000"/>
                </a:solidFill>
              </a:rPr>
              <a:t>has</a:t>
            </a:r>
            <a:r>
              <a:rPr lang="it-IT" b="1" i="1" dirty="0" smtClean="0">
                <a:solidFill>
                  <a:srgbClr val="FF0000"/>
                </a:solidFill>
              </a:rPr>
              <a:t> the </a:t>
            </a:r>
            <a:r>
              <a:rPr lang="it-IT" b="1" i="1" dirty="0" err="1" smtClean="0">
                <a:solidFill>
                  <a:srgbClr val="FF0000"/>
                </a:solidFill>
              </a:rPr>
              <a:t>highest</a:t>
            </a:r>
            <a:r>
              <a:rPr lang="it-IT" b="1" i="1" dirty="0" smtClean="0">
                <a:solidFill>
                  <a:srgbClr val="FF0000"/>
                </a:solidFill>
              </a:rPr>
              <a:t> </a:t>
            </a:r>
            <a:r>
              <a:rPr lang="it-IT" b="1" i="1" dirty="0" err="1" smtClean="0">
                <a:solidFill>
                  <a:srgbClr val="FF0000"/>
                </a:solidFill>
              </a:rPr>
              <a:t>density</a:t>
            </a:r>
            <a:r>
              <a:rPr lang="it-IT" b="1" i="1" dirty="0" smtClean="0">
                <a:solidFill>
                  <a:srgbClr val="FF0000"/>
                </a:solidFill>
              </a:rPr>
              <a:t> of </a:t>
            </a:r>
            <a:r>
              <a:rPr lang="it-IT" b="1" i="1" dirty="0" err="1" smtClean="0">
                <a:solidFill>
                  <a:srgbClr val="FF0000"/>
                </a:solidFill>
              </a:rPr>
              <a:t>species</a:t>
            </a:r>
            <a:r>
              <a:rPr lang="it-IT" b="1" i="1" dirty="0" smtClean="0">
                <a:solidFill>
                  <a:srgbClr val="FF0000"/>
                </a:solidFill>
              </a:rPr>
              <a:t> </a:t>
            </a:r>
            <a:r>
              <a:rPr lang="it-IT" b="1" i="1" dirty="0" err="1" smtClean="0">
                <a:solidFill>
                  <a:srgbClr val="FF0000"/>
                </a:solidFill>
              </a:rPr>
              <a:t>observed</a:t>
            </a:r>
            <a:r>
              <a:rPr lang="it-IT" b="1" i="1" dirty="0" smtClean="0">
                <a:solidFill>
                  <a:srgbClr val="FF0000"/>
                </a:solidFill>
              </a:rPr>
              <a:t> per </a:t>
            </a:r>
            <a:r>
              <a:rPr lang="it-IT" b="1" i="1" dirty="0" err="1" smtClean="0">
                <a:solidFill>
                  <a:srgbClr val="FF0000"/>
                </a:solidFill>
              </a:rPr>
              <a:t>squared</a:t>
            </a:r>
            <a:r>
              <a:rPr lang="it-IT" b="1" i="1" dirty="0" smtClean="0">
                <a:solidFill>
                  <a:srgbClr val="FF0000"/>
                </a:solidFill>
              </a:rPr>
              <a:t> </a:t>
            </a:r>
            <a:r>
              <a:rPr lang="it-IT" b="1" i="1" dirty="0" err="1" smtClean="0">
                <a:solidFill>
                  <a:srgbClr val="FF0000"/>
                </a:solidFill>
              </a:rPr>
              <a:t>miles</a:t>
            </a:r>
            <a:r>
              <a:rPr lang="it-IT" b="1" i="1" dirty="0" smtClean="0"/>
              <a:t>, </a:t>
            </a:r>
            <a:r>
              <a:rPr lang="it-IT" b="1" i="1" dirty="0" err="1" smtClean="0"/>
              <a:t>both</a:t>
            </a:r>
            <a:r>
              <a:rPr lang="it-IT" b="1" i="1" dirty="0" smtClean="0"/>
              <a:t> in general and for </a:t>
            </a:r>
            <a:r>
              <a:rPr lang="it-IT" b="1" i="1" dirty="0" err="1" smtClean="0"/>
              <a:t>species</a:t>
            </a:r>
            <a:r>
              <a:rPr lang="it-IT" b="1" i="1" dirty="0" smtClean="0"/>
              <a:t> </a:t>
            </a:r>
            <a:r>
              <a:rPr lang="it-IT" b="1" i="1" dirty="0" err="1" smtClean="0"/>
              <a:t>at</a:t>
            </a:r>
            <a:r>
              <a:rPr lang="it-IT" b="1" i="1" dirty="0" smtClean="0"/>
              <a:t> </a:t>
            </a:r>
            <a:r>
              <a:rPr lang="it-IT" b="1" i="1" dirty="0" err="1" smtClean="0"/>
              <a:t>risk</a:t>
            </a:r>
            <a:r>
              <a:rPr lang="it-IT" dirty="0" smtClean="0"/>
              <a:t>.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largely</a:t>
            </a:r>
            <a:r>
              <a:rPr lang="it-IT" dirty="0" smtClean="0"/>
              <a:t> </a:t>
            </a:r>
            <a:r>
              <a:rPr lang="it-IT" dirty="0" err="1" smtClean="0"/>
              <a:t>stands</a:t>
            </a:r>
            <a:r>
              <a:rPr lang="it-IT" dirty="0" smtClean="0"/>
              <a:t> </a:t>
            </a:r>
            <a:r>
              <a:rPr lang="it-IT" dirty="0" err="1" smtClean="0"/>
              <a:t>above</a:t>
            </a:r>
            <a:r>
              <a:rPr lang="it-IT" dirty="0" smtClean="0"/>
              <a:t> the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parks</a:t>
            </a:r>
            <a:r>
              <a:rPr lang="it-IT" dirty="0" smtClean="0"/>
              <a:t> in </a:t>
            </a:r>
            <a:r>
              <a:rPr lang="it-IT" dirty="0" err="1" smtClean="0"/>
              <a:t>terms</a:t>
            </a:r>
            <a:r>
              <a:rPr lang="it-IT" dirty="0" smtClean="0"/>
              <a:t> of </a:t>
            </a:r>
            <a:r>
              <a:rPr lang="it-IT" dirty="0" err="1" smtClean="0"/>
              <a:t>densty</a:t>
            </a:r>
            <a:r>
              <a:rPr lang="it-IT" dirty="0" smtClean="0"/>
              <a:t> of </a:t>
            </a:r>
            <a:r>
              <a:rPr lang="it-IT" dirty="0" err="1" smtClean="0"/>
              <a:t>observations</a:t>
            </a:r>
            <a:r>
              <a:rPr lang="it-IT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4459407" y="2673051"/>
            <a:ext cx="1535690" cy="2474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7092531" y="2673051"/>
            <a:ext cx="1822869" cy="2474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647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CONCLUSIONS</a:t>
            </a:r>
            <a:endParaRPr lang="it-IT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AutoNum type="arabicParenR"/>
            </a:pPr>
            <a:r>
              <a:rPr lang="en-US" sz="1800" b="1" dirty="0" smtClean="0"/>
              <a:t>Plants</a:t>
            </a:r>
            <a:r>
              <a:rPr lang="en-US" sz="1800" dirty="0" smtClean="0"/>
              <a:t> (in particular Vascular Plants) are the most common in all parks considered, and luckily their risk of </a:t>
            </a:r>
            <a:r>
              <a:rPr lang="en-US" sz="1800" b="1" dirty="0" smtClean="0"/>
              <a:t>extinction is very low</a:t>
            </a:r>
          </a:p>
          <a:p>
            <a:pPr>
              <a:buAutoNum type="arabicParenR"/>
            </a:pPr>
            <a:endParaRPr lang="en-US" sz="1800" dirty="0" smtClean="0"/>
          </a:p>
          <a:p>
            <a:pPr>
              <a:buAutoNum type="arabicParenR"/>
            </a:pPr>
            <a:r>
              <a:rPr lang="en-US" sz="1800" b="1" dirty="0" smtClean="0"/>
              <a:t>Mammals are the species with the highest risk of extinction</a:t>
            </a:r>
            <a:r>
              <a:rPr lang="en-US" sz="1800" dirty="0" smtClean="0"/>
              <a:t>, since they are the category with the highest number of protected species. Among Mammals, </a:t>
            </a:r>
            <a:r>
              <a:rPr lang="en-US" sz="1800" b="1" dirty="0" smtClean="0"/>
              <a:t>Bats are the animals more in danger</a:t>
            </a:r>
            <a:r>
              <a:rPr lang="en-US" sz="1800" dirty="0" smtClean="0"/>
              <a:t> (with 3 species </a:t>
            </a:r>
            <a:r>
              <a:rPr lang="en-US" sz="1800" i="1" dirty="0" smtClean="0"/>
              <a:t>Endangered</a:t>
            </a:r>
            <a:r>
              <a:rPr lang="en-US" sz="1800" dirty="0" smtClean="0"/>
              <a:t> or </a:t>
            </a:r>
            <a:r>
              <a:rPr lang="en-US" sz="1800" i="1" dirty="0" smtClean="0"/>
              <a:t>Threatened</a:t>
            </a:r>
            <a:r>
              <a:rPr lang="en-US" sz="1800" dirty="0" smtClean="0"/>
              <a:t>), followed by Wolves (with 2 species </a:t>
            </a:r>
            <a:r>
              <a:rPr lang="en-US" sz="1800" i="1" dirty="0" smtClean="0"/>
              <a:t>Endangered</a:t>
            </a:r>
            <a:r>
              <a:rPr lang="en-US" sz="1800" dirty="0" smtClean="0"/>
              <a:t> or </a:t>
            </a:r>
            <a:r>
              <a:rPr lang="en-US" sz="1800" i="1" dirty="0" smtClean="0"/>
              <a:t>Threatened</a:t>
            </a:r>
            <a:r>
              <a:rPr lang="en-US" sz="1800" dirty="0" smtClean="0"/>
              <a:t>)</a:t>
            </a:r>
          </a:p>
          <a:p>
            <a:pPr>
              <a:buAutoNum type="arabicParenR"/>
            </a:pPr>
            <a:endParaRPr lang="en-US" sz="1800" dirty="0" smtClean="0"/>
          </a:p>
          <a:p>
            <a:pPr>
              <a:buAutoNum type="arabicParenR"/>
            </a:pPr>
            <a:r>
              <a:rPr lang="en-US" sz="1800" b="1" dirty="0" smtClean="0"/>
              <a:t>Birds</a:t>
            </a:r>
            <a:r>
              <a:rPr lang="en-US" sz="1800" dirty="0" smtClean="0"/>
              <a:t> have a high number of observation and low number of </a:t>
            </a:r>
            <a:r>
              <a:rPr lang="en-US" sz="1800" i="1" dirty="0" smtClean="0"/>
              <a:t>Endangered</a:t>
            </a:r>
            <a:r>
              <a:rPr lang="en-US" sz="1800" dirty="0" smtClean="0"/>
              <a:t> or </a:t>
            </a:r>
            <a:r>
              <a:rPr lang="en-US" sz="1800" i="1" dirty="0" smtClean="0"/>
              <a:t>Threatened</a:t>
            </a:r>
            <a:r>
              <a:rPr lang="en-US" sz="1800" dirty="0" smtClean="0"/>
              <a:t> species. Nevertheless, they </a:t>
            </a:r>
            <a:r>
              <a:rPr lang="en-US" sz="1800" b="1" dirty="0" smtClean="0"/>
              <a:t>have the highest number of </a:t>
            </a:r>
            <a:r>
              <a:rPr lang="en-US" sz="1800" b="1" i="1" dirty="0" smtClean="0"/>
              <a:t>Species of concern</a:t>
            </a:r>
            <a:r>
              <a:rPr lang="en-US" sz="1800" dirty="0" smtClean="0"/>
              <a:t>, thus their situation must be monitored carefully</a:t>
            </a:r>
          </a:p>
          <a:p>
            <a:pPr>
              <a:buAutoNum type="arabicParenR"/>
            </a:pPr>
            <a:endParaRPr lang="en-US" sz="1800" dirty="0" smtClean="0"/>
          </a:p>
          <a:p>
            <a:pPr>
              <a:buAutoNum type="arabicParenR"/>
            </a:pPr>
            <a:r>
              <a:rPr lang="en-US" sz="1800" dirty="0" smtClean="0"/>
              <a:t>Fishes have the highest percentage of species in danger seen, despite the number of total observations not that big. </a:t>
            </a:r>
            <a:r>
              <a:rPr lang="en-US" sz="1800" b="1" dirty="0" err="1" smtClean="0"/>
              <a:t>Madtoms</a:t>
            </a:r>
            <a:r>
              <a:rPr lang="en-US" sz="1800" b="1" dirty="0" smtClean="0"/>
              <a:t> are the fishes more in danger</a:t>
            </a:r>
            <a:r>
              <a:rPr lang="en-US" sz="1800" dirty="0" smtClean="0"/>
              <a:t>, with 2 species </a:t>
            </a:r>
            <a:r>
              <a:rPr lang="en-US" sz="1800" i="1" dirty="0" smtClean="0"/>
              <a:t>Endangered</a:t>
            </a:r>
            <a:r>
              <a:rPr lang="en-US" sz="1800" dirty="0" smtClean="0"/>
              <a:t> or Threatened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652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CONCLUSIONS</a:t>
            </a:r>
            <a:endParaRPr lang="it-IT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5) Amphibians and Reptiles have the lowest number of observations, and their conservation statuses are quite good (</a:t>
            </a:r>
            <a:r>
              <a:rPr lang="en-US" sz="1800" b="1" dirty="0" smtClean="0"/>
              <a:t>Reptiles have zero </a:t>
            </a:r>
            <a:r>
              <a:rPr lang="en-US" sz="1800" b="1" i="1" dirty="0" smtClean="0"/>
              <a:t>Endangered</a:t>
            </a:r>
            <a:r>
              <a:rPr lang="en-US" sz="1800" b="1" dirty="0" smtClean="0"/>
              <a:t> or </a:t>
            </a:r>
            <a:r>
              <a:rPr lang="en-US" sz="1800" b="1" i="1" dirty="0" smtClean="0"/>
              <a:t>Threatened</a:t>
            </a:r>
            <a:r>
              <a:rPr lang="en-US" sz="1800" b="1" dirty="0" smtClean="0"/>
              <a:t> species</a:t>
            </a:r>
            <a:r>
              <a:rPr lang="en-US" sz="1800" dirty="0" smtClean="0"/>
              <a:t>). Probably the low number of species observed influences the conservation status evaluations though.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6) Yellowstone National Park</a:t>
            </a:r>
            <a:r>
              <a:rPr lang="en-US" sz="1800" dirty="0" smtClean="0"/>
              <a:t>, being the biggest park considered (with 3468 squared miles), </a:t>
            </a:r>
            <a:r>
              <a:rPr lang="en-US" sz="1800" b="1" dirty="0" smtClean="0"/>
              <a:t>is the one with the highest number of observations</a:t>
            </a:r>
            <a:r>
              <a:rPr lang="en-US" sz="1800" dirty="0" smtClean="0"/>
              <a:t>, both in general and of species in danger.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7) </a:t>
            </a:r>
            <a:r>
              <a:rPr lang="en-US" sz="1800" b="1" dirty="0" smtClean="0"/>
              <a:t>Bryce National Park</a:t>
            </a:r>
            <a:r>
              <a:rPr lang="en-US" sz="1800" dirty="0" smtClean="0"/>
              <a:t>, despite being the smallest (with 56 squared miles), or maybe thanks to that, </a:t>
            </a:r>
            <a:r>
              <a:rPr lang="en-US" sz="1800" b="1" dirty="0" smtClean="0"/>
              <a:t>is the one with the highest density of species observed</a:t>
            </a:r>
            <a:r>
              <a:rPr lang="en-US" sz="1800" dirty="0" smtClean="0"/>
              <a:t> (both in general and in danger): almost 10300 observations per squared mile, among which more than 19 are of species in danger!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419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 smtClean="0"/>
              <a:t>LIMITATIONS</a:t>
            </a:r>
            <a:endParaRPr lang="it-IT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The number of species considered is limited to the ones observed in one week. </a:t>
            </a:r>
          </a:p>
          <a:p>
            <a:endParaRPr lang="en-US" sz="2000" dirty="0" smtClean="0"/>
          </a:p>
          <a:p>
            <a:r>
              <a:rPr lang="en-US" sz="2000" dirty="0" smtClean="0"/>
              <a:t>The observations are limited to 4 National Parks.</a:t>
            </a:r>
          </a:p>
          <a:p>
            <a:endParaRPr lang="en-US" sz="2000" dirty="0" smtClean="0"/>
          </a:p>
          <a:p>
            <a:r>
              <a:rPr lang="en-US" sz="2000" dirty="0" smtClean="0"/>
              <a:t>The analysis we have done is just a photography of the distribution of species (with their conservation status) in a specific temporal frame. We do not have any follow up (has the situation improved for Mammals? Did Birds have a worsening in their conservation status as the number of </a:t>
            </a:r>
            <a:r>
              <a:rPr lang="en-US" sz="2000" i="1" dirty="0" smtClean="0"/>
              <a:t>Species of </a:t>
            </a:r>
            <a:r>
              <a:rPr lang="en-US" sz="2000" i="1" dirty="0" err="1" smtClean="0"/>
              <a:t>concer</a:t>
            </a:r>
            <a:r>
              <a:rPr lang="en-US" sz="2000" dirty="0" smtClean="0"/>
              <a:t> was suggesting?)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386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INTRODUCTION</a:t>
            </a:r>
            <a:endParaRPr lang="it-IT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31776" y="1600200"/>
            <a:ext cx="5730871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/>
              <a:t>This project is focused on interpreting data from the National Parks Service about endangered species.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b="1" dirty="0" smtClean="0"/>
              <a:t>Main Tasks</a:t>
            </a:r>
          </a:p>
          <a:p>
            <a:pPr algn="just"/>
            <a:r>
              <a:rPr lang="en-US" sz="2400" dirty="0"/>
              <a:t>A</a:t>
            </a:r>
            <a:r>
              <a:rPr lang="en-US" sz="2400" dirty="0" smtClean="0"/>
              <a:t>nalyze several species of animals/plants</a:t>
            </a:r>
          </a:p>
          <a:p>
            <a:pPr algn="just"/>
            <a:r>
              <a:rPr lang="en-US" sz="2400" dirty="0"/>
              <a:t>C</a:t>
            </a:r>
            <a:r>
              <a:rPr lang="en-US" sz="2400" dirty="0" smtClean="0"/>
              <a:t>heck their conservation status (whether they are in danger of extinction or not)</a:t>
            </a:r>
          </a:p>
          <a:p>
            <a:pPr algn="just"/>
            <a:r>
              <a:rPr lang="en-US" sz="2400" dirty="0"/>
              <a:t>L</a:t>
            </a:r>
            <a:r>
              <a:rPr lang="en-US" sz="2400" dirty="0" smtClean="0"/>
              <a:t>ook how many weekly observations of them we have in 4 US National Parks</a:t>
            </a:r>
            <a:endParaRPr lang="en-US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2424" t="9602" r="22710" b="10672"/>
          <a:stretch/>
        </p:blipFill>
        <p:spPr>
          <a:xfrm>
            <a:off x="6062648" y="1422191"/>
            <a:ext cx="3002964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78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 smtClean="0"/>
              <a:t>FUTURE WORKS</a:t>
            </a:r>
            <a:endParaRPr lang="it-IT" b="1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smtClean="0"/>
              <a:t>Here are some possible future developments to improve the analysis:</a:t>
            </a:r>
          </a:p>
          <a:p>
            <a:pPr marL="0" indent="0">
              <a:buNone/>
            </a:pPr>
            <a:endParaRPr lang="en-US" sz="2000" smtClean="0"/>
          </a:p>
          <a:p>
            <a:pPr marL="457200" indent="-457200">
              <a:buAutoNum type="arabicParenR"/>
            </a:pPr>
            <a:r>
              <a:rPr lang="en-US" sz="2000" smtClean="0"/>
              <a:t>Consider observation in a timespan higher than one week</a:t>
            </a:r>
          </a:p>
          <a:p>
            <a:pPr marL="457200" indent="-457200">
              <a:buAutoNum type="arabicParenR"/>
            </a:pPr>
            <a:endParaRPr lang="en-US" sz="2000" smtClean="0"/>
          </a:p>
          <a:p>
            <a:pPr marL="457200" indent="-457200">
              <a:buAutoNum type="arabicParenR"/>
            </a:pPr>
            <a:r>
              <a:rPr lang="en-US" sz="2000" smtClean="0"/>
              <a:t>Extend the research to more National Parks</a:t>
            </a:r>
          </a:p>
          <a:p>
            <a:pPr marL="457200" indent="-457200">
              <a:buAutoNum type="arabicParenR"/>
            </a:pPr>
            <a:endParaRPr lang="en-US" sz="2000" smtClean="0"/>
          </a:p>
          <a:p>
            <a:pPr marL="457200" indent="-457200">
              <a:buAutoNum type="arabicParenR"/>
            </a:pPr>
            <a:r>
              <a:rPr lang="en-US" sz="2000" smtClean="0"/>
              <a:t>Analyze several sessions of observations in multiple years, in order for instance to check whether </a:t>
            </a:r>
            <a:r>
              <a:rPr lang="en-US" sz="2000" i="1" smtClean="0"/>
              <a:t>Species of concern</a:t>
            </a:r>
            <a:r>
              <a:rPr lang="en-US" sz="2000" smtClean="0"/>
              <a:t> get worse or species </a:t>
            </a:r>
            <a:r>
              <a:rPr lang="en-US" sz="2000" i="1" smtClean="0"/>
              <a:t>In recovery</a:t>
            </a:r>
            <a:r>
              <a:rPr lang="en-US" sz="2000" smtClean="0"/>
              <a:t> get better.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4051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CATEGORIES OBSERVED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717"/>
            <a:ext cx="3012693" cy="200481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0" y="213671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MAMMALS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29" y="4504557"/>
            <a:ext cx="2601742" cy="1731341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6455428" y="450455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REPTILES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064" y="5045407"/>
            <a:ext cx="2851539" cy="1596862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4652512" y="6252318"/>
            <a:ext cx="140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AMPHIBIANS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5"/>
          <a:srcRect l="24995" t="16381" b="18616"/>
          <a:stretch/>
        </p:blipFill>
        <p:spPr>
          <a:xfrm>
            <a:off x="3406436" y="3333645"/>
            <a:ext cx="2619542" cy="1510732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422114" y="3322473"/>
            <a:ext cx="81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FISHES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6"/>
          <a:srcRect l="6817" t="18378" r="19782"/>
          <a:stretch/>
        </p:blipFill>
        <p:spPr>
          <a:xfrm>
            <a:off x="6524458" y="1958815"/>
            <a:ext cx="2414361" cy="2010996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7357675" y="3517109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BIRDS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7"/>
          <a:srcRect l="12126" r="7479"/>
          <a:stretch/>
        </p:blipFill>
        <p:spPr>
          <a:xfrm>
            <a:off x="231581" y="4643802"/>
            <a:ext cx="2414361" cy="1998467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505333" y="62358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VASCULAR PLANTS</a:t>
            </a:r>
            <a:endParaRPr lang="it-IT" dirty="0">
              <a:solidFill>
                <a:srgbClr val="FFFF00"/>
              </a:solidFill>
            </a:endParaRP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8"/>
          <a:srcRect t="9122" b="7714"/>
          <a:stretch/>
        </p:blipFill>
        <p:spPr>
          <a:xfrm>
            <a:off x="3211064" y="1406019"/>
            <a:ext cx="3155305" cy="1755750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3211064" y="276979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NONVASCULAR PLANTS</a:t>
            </a:r>
            <a:endParaRPr lang="it-IT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9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CONSERVATION STATUSES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2318880" y="3085180"/>
            <a:ext cx="4506241" cy="687640"/>
            <a:chOff x="2859758" y="3465260"/>
            <a:chExt cx="4506241" cy="687640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 rotWithShape="1">
            <a:blip r:embed="rId3"/>
            <a:srcRect l="33552" t="52504"/>
            <a:stretch/>
          </p:blipFill>
          <p:spPr>
            <a:xfrm>
              <a:off x="3652896" y="3465260"/>
              <a:ext cx="3713103" cy="687640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 rotWithShape="1">
            <a:blip r:embed="rId3"/>
            <a:srcRect t="52504" r="85806"/>
            <a:stretch/>
          </p:blipFill>
          <p:spPr>
            <a:xfrm>
              <a:off x="2859758" y="3465260"/>
              <a:ext cx="793138" cy="687640"/>
            </a:xfrm>
            <a:prstGeom prst="rect">
              <a:avLst/>
            </a:prstGeom>
          </p:spPr>
        </p:pic>
      </p:grpSp>
      <p:sp>
        <p:nvSpPr>
          <p:cNvPr id="8" name="CasellaDiTesto 7"/>
          <p:cNvSpPr txBox="1"/>
          <p:nvPr/>
        </p:nvSpPr>
        <p:spPr>
          <a:xfrm>
            <a:off x="620699" y="18031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Extinct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620699" y="5188265"/>
            <a:ext cx="131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Endangered</a:t>
            </a:r>
            <a:endParaRPr lang="en-US"/>
          </a:p>
        </p:txBody>
      </p:sp>
      <p:sp>
        <p:nvSpPr>
          <p:cNvPr id="10" name="CasellaDiTesto 9"/>
          <p:cNvSpPr txBox="1"/>
          <p:nvPr/>
        </p:nvSpPr>
        <p:spPr>
          <a:xfrm>
            <a:off x="3898242" y="1803190"/>
            <a:ext cx="127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Threatened</a:t>
            </a:r>
            <a:endParaRPr lang="en-US" sz="1400"/>
          </a:p>
        </p:txBody>
      </p:sp>
      <p:sp>
        <p:nvSpPr>
          <p:cNvPr id="11" name="CasellaDiTesto 10"/>
          <p:cNvSpPr txBox="1"/>
          <p:nvPr/>
        </p:nvSpPr>
        <p:spPr>
          <a:xfrm>
            <a:off x="6727384" y="5188265"/>
            <a:ext cx="195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Species of Concern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871204" y="1803190"/>
            <a:ext cx="18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 At Risk (Safe)</a:t>
            </a:r>
            <a:endParaRPr lang="en-US"/>
          </a:p>
        </p:txBody>
      </p:sp>
      <p:sp>
        <p:nvSpPr>
          <p:cNvPr id="13" name="CasellaDiTesto 12"/>
          <p:cNvSpPr txBox="1"/>
          <p:nvPr/>
        </p:nvSpPr>
        <p:spPr>
          <a:xfrm>
            <a:off x="2764952" y="5183822"/>
            <a:ext cx="354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If a Species is improving its status, it is classified as “In Recovery”</a:t>
            </a:r>
            <a:endParaRPr lang="en-US"/>
          </a:p>
        </p:txBody>
      </p:sp>
      <p:cxnSp>
        <p:nvCxnSpPr>
          <p:cNvPr id="15" name="Connettore 2 14"/>
          <p:cNvCxnSpPr>
            <a:endCxn id="8" idx="2"/>
          </p:cNvCxnSpPr>
          <p:nvPr/>
        </p:nvCxnSpPr>
        <p:spPr>
          <a:xfrm flipH="1" flipV="1">
            <a:off x="1033633" y="2172522"/>
            <a:ext cx="1359260" cy="1019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endCxn id="10" idx="2"/>
          </p:cNvCxnSpPr>
          <p:nvPr/>
        </p:nvCxnSpPr>
        <p:spPr>
          <a:xfrm flipH="1" flipV="1">
            <a:off x="4535195" y="2172522"/>
            <a:ext cx="2042" cy="912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endCxn id="12" idx="2"/>
          </p:cNvCxnSpPr>
          <p:nvPr/>
        </p:nvCxnSpPr>
        <p:spPr>
          <a:xfrm flipV="1">
            <a:off x="6727384" y="2172522"/>
            <a:ext cx="1051618" cy="1016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endCxn id="9" idx="0"/>
          </p:cNvCxnSpPr>
          <p:nvPr/>
        </p:nvCxnSpPr>
        <p:spPr>
          <a:xfrm flipH="1">
            <a:off x="1276644" y="3622059"/>
            <a:ext cx="2062699" cy="1566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>
            <a:endCxn id="11" idx="0"/>
          </p:cNvCxnSpPr>
          <p:nvPr/>
        </p:nvCxnSpPr>
        <p:spPr>
          <a:xfrm>
            <a:off x="5690994" y="3622059"/>
            <a:ext cx="2016098" cy="1566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>
            <a:endCxn id="13" idx="0"/>
          </p:cNvCxnSpPr>
          <p:nvPr/>
        </p:nvCxnSpPr>
        <p:spPr>
          <a:xfrm>
            <a:off x="3762640" y="3622059"/>
            <a:ext cx="774596" cy="1561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endCxn id="13" idx="0"/>
          </p:cNvCxnSpPr>
          <p:nvPr/>
        </p:nvCxnSpPr>
        <p:spPr>
          <a:xfrm flipH="1">
            <a:off x="4537236" y="3622059"/>
            <a:ext cx="746139" cy="1561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>
            <a:endCxn id="13" idx="0"/>
          </p:cNvCxnSpPr>
          <p:nvPr/>
        </p:nvCxnSpPr>
        <p:spPr>
          <a:xfrm>
            <a:off x="4537236" y="3768377"/>
            <a:ext cx="0" cy="1415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17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PARKS</a:t>
            </a:r>
            <a:endParaRPr lang="it-IT" dirty="0"/>
          </a:p>
        </p:txBody>
      </p:sp>
      <p:grpSp>
        <p:nvGrpSpPr>
          <p:cNvPr id="22" name="Gruppo 21"/>
          <p:cNvGrpSpPr/>
          <p:nvPr/>
        </p:nvGrpSpPr>
        <p:grpSpPr>
          <a:xfrm>
            <a:off x="1089570" y="1537890"/>
            <a:ext cx="6964861" cy="5067340"/>
            <a:chOff x="1037286" y="1537890"/>
            <a:chExt cx="6964861" cy="5067340"/>
          </a:xfrm>
        </p:grpSpPr>
        <p:pic>
          <p:nvPicPr>
            <p:cNvPr id="19" name="Immagine 18"/>
            <p:cNvPicPr>
              <a:picLocks noChangeAspect="1"/>
            </p:cNvPicPr>
            <p:nvPr/>
          </p:nvPicPr>
          <p:blipFill rotWithShape="1">
            <a:blip r:embed="rId2"/>
            <a:srcRect r="11158"/>
            <a:stretch/>
          </p:blipFill>
          <p:spPr>
            <a:xfrm>
              <a:off x="4694579" y="4141430"/>
              <a:ext cx="3289300" cy="2463800"/>
            </a:xfrm>
            <a:prstGeom prst="rect">
              <a:avLst/>
            </a:prstGeom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 rotWithShape="1">
            <a:blip r:embed="rId3"/>
            <a:srcRect r="11481"/>
            <a:stretch/>
          </p:blipFill>
          <p:spPr>
            <a:xfrm>
              <a:off x="4712846" y="1537890"/>
              <a:ext cx="3289301" cy="2463800"/>
            </a:xfrm>
            <a:prstGeom prst="rect">
              <a:avLst/>
            </a:prstGeom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286" y="1537890"/>
              <a:ext cx="3289300" cy="2463800"/>
            </a:xfrm>
            <a:prstGeom prst="rect">
              <a:avLst/>
            </a:prstGeom>
          </p:spPr>
        </p:pic>
        <p:sp>
          <p:nvSpPr>
            <p:cNvPr id="6" name="CasellaDiTesto 5"/>
            <p:cNvSpPr txBox="1"/>
            <p:nvPr/>
          </p:nvSpPr>
          <p:spPr>
            <a:xfrm>
              <a:off x="1320025" y="3632358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>
                  <a:solidFill>
                    <a:srgbClr val="FFFF00"/>
                  </a:solidFill>
                </a:rPr>
                <a:t>YOSEMITE NATIONAL PARK</a:t>
              </a:r>
              <a:endParaRPr lang="it-IT" dirty="0">
                <a:solidFill>
                  <a:srgbClr val="FFFF00"/>
                </a:solidFill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5223543" y="5681900"/>
              <a:ext cx="22313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smtClean="0">
                  <a:solidFill>
                    <a:srgbClr val="FFFF00"/>
                  </a:solidFill>
                </a:rPr>
                <a:t>GREAT SMOKY MOUNTAINS NATIONAL PARK</a:t>
              </a:r>
              <a:endParaRPr lang="it-IT" dirty="0">
                <a:solidFill>
                  <a:srgbClr val="FFFF00"/>
                </a:solidFill>
              </a:endParaRPr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4777264" y="3632358"/>
              <a:ext cx="3160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>
                  <a:solidFill>
                    <a:srgbClr val="FFFF00"/>
                  </a:solidFill>
                </a:rPr>
                <a:t>YELLOWSTONE NATIONAL PARK</a:t>
              </a:r>
              <a:endParaRPr lang="it-IT" dirty="0">
                <a:solidFill>
                  <a:srgbClr val="FFFF00"/>
                </a:solidFill>
              </a:endParaRPr>
            </a:p>
          </p:txBody>
        </p:sp>
        <p:pic>
          <p:nvPicPr>
            <p:cNvPr id="18" name="Immagine 17"/>
            <p:cNvPicPr>
              <a:picLocks noChangeAspect="1"/>
            </p:cNvPicPr>
            <p:nvPr/>
          </p:nvPicPr>
          <p:blipFill rotWithShape="1">
            <a:blip r:embed="rId5"/>
            <a:srcRect r="11352"/>
            <a:stretch/>
          </p:blipFill>
          <p:spPr>
            <a:xfrm>
              <a:off x="1037286" y="4136049"/>
              <a:ext cx="3289300" cy="2469181"/>
            </a:xfrm>
            <a:prstGeom prst="rect">
              <a:avLst/>
            </a:prstGeom>
          </p:spPr>
        </p:pic>
        <p:sp>
          <p:nvSpPr>
            <p:cNvPr id="17" name="CasellaDiTesto 16"/>
            <p:cNvSpPr txBox="1"/>
            <p:nvPr/>
          </p:nvSpPr>
          <p:spPr>
            <a:xfrm>
              <a:off x="1495967" y="6235898"/>
              <a:ext cx="2371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>
                  <a:solidFill>
                    <a:srgbClr val="FFFF00"/>
                  </a:solidFill>
                </a:rPr>
                <a:t>BRYCE NATIONAL PARK</a:t>
              </a:r>
              <a:endParaRPr lang="it-IT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46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11247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328968" y="2502002"/>
            <a:ext cx="7772400" cy="1470025"/>
          </a:xfrm>
        </p:spPr>
        <p:txBody>
          <a:bodyPr>
            <a:normAutofit/>
          </a:bodyPr>
          <a:lstStyle/>
          <a:p>
            <a:r>
              <a:rPr lang="it-IT" sz="7200" dirty="0" smtClean="0"/>
              <a:t>RESULTS</a:t>
            </a:r>
            <a:endParaRPr lang="it-IT" sz="7200" dirty="0"/>
          </a:p>
        </p:txBody>
      </p:sp>
    </p:spTree>
    <p:extLst>
      <p:ext uri="{BB962C8B-B14F-4D97-AF65-F5344CB8AC3E}">
        <p14:creationId xmlns:p14="http://schemas.microsoft.com/office/powerpoint/2010/main" val="335816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1 – Which category has the lowest observations? Which one the highest?</a:t>
            </a:r>
            <a:endParaRPr lang="en-US" sz="36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14" y="1926630"/>
            <a:ext cx="4427421" cy="3606296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 rot="18957103">
            <a:off x="122627" y="4839119"/>
            <a:ext cx="958057" cy="329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64" y="2613842"/>
            <a:ext cx="4061216" cy="1655452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01991" y="5700539"/>
            <a:ext cx="877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i="1" dirty="0" err="1" smtClean="0">
                <a:solidFill>
                  <a:srgbClr val="FF0000"/>
                </a:solidFill>
              </a:rPr>
              <a:t>Vascular</a:t>
            </a:r>
            <a:r>
              <a:rPr lang="it-IT" b="1" i="1" dirty="0" smtClean="0">
                <a:solidFill>
                  <a:srgbClr val="FF0000"/>
                </a:solidFill>
              </a:rPr>
              <a:t> </a:t>
            </a:r>
            <a:r>
              <a:rPr lang="it-IT" b="1" i="1" dirty="0" err="1" smtClean="0">
                <a:solidFill>
                  <a:srgbClr val="FF0000"/>
                </a:solidFill>
              </a:rPr>
              <a:t>plant</a:t>
            </a:r>
            <a:r>
              <a:rPr lang="it-IT" b="1" i="1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category</a:t>
            </a:r>
            <a:r>
              <a:rPr lang="it-IT" dirty="0" smtClean="0"/>
              <a:t> with the </a:t>
            </a:r>
            <a:r>
              <a:rPr lang="it-IT" b="1" i="1" dirty="0" err="1" smtClean="0">
                <a:solidFill>
                  <a:srgbClr val="FF0000"/>
                </a:solidFill>
              </a:rPr>
              <a:t>highest</a:t>
            </a:r>
            <a:r>
              <a:rPr lang="it-IT" b="1" i="1" dirty="0" smtClean="0">
                <a:solidFill>
                  <a:srgbClr val="FF0000"/>
                </a:solidFill>
              </a:rPr>
              <a:t> </a:t>
            </a:r>
            <a:r>
              <a:rPr lang="it-IT" b="1" i="1" dirty="0" err="1" smtClean="0">
                <a:solidFill>
                  <a:srgbClr val="FF0000"/>
                </a:solidFill>
              </a:rPr>
              <a:t>number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smtClean="0"/>
              <a:t>of </a:t>
            </a:r>
            <a:r>
              <a:rPr lang="it-IT" dirty="0" err="1" smtClean="0"/>
              <a:t>both</a:t>
            </a:r>
            <a:r>
              <a:rPr lang="it-IT" dirty="0" smtClean="0"/>
              <a:t> </a:t>
            </a:r>
            <a:r>
              <a:rPr lang="it-IT" dirty="0" err="1" smtClean="0"/>
              <a:t>species</a:t>
            </a:r>
            <a:r>
              <a:rPr lang="it-IT" dirty="0" smtClean="0"/>
              <a:t> </a:t>
            </a:r>
            <a:r>
              <a:rPr lang="it-IT" dirty="0" err="1" smtClean="0"/>
              <a:t>observed</a:t>
            </a:r>
            <a:r>
              <a:rPr lang="it-IT" dirty="0" smtClean="0"/>
              <a:t> and </a:t>
            </a:r>
            <a:r>
              <a:rPr lang="it-IT" dirty="0" err="1" smtClean="0"/>
              <a:t>observations</a:t>
            </a:r>
            <a:r>
              <a:rPr lang="it-IT" dirty="0" smtClean="0"/>
              <a:t>.</a:t>
            </a:r>
          </a:p>
          <a:p>
            <a:pPr algn="just"/>
            <a:r>
              <a:rPr lang="it-IT" b="1" i="1" dirty="0" err="1" smtClean="0">
                <a:solidFill>
                  <a:srgbClr val="0000FF"/>
                </a:solidFill>
              </a:rPr>
              <a:t>Reptiles</a:t>
            </a:r>
            <a:r>
              <a:rPr lang="it-IT" b="1" i="1" dirty="0" smtClean="0">
                <a:solidFill>
                  <a:srgbClr val="0000FF"/>
                </a:solidFill>
              </a:rPr>
              <a:t> and </a:t>
            </a:r>
            <a:r>
              <a:rPr lang="it-IT" b="1" i="1" dirty="0" err="1" smtClean="0">
                <a:solidFill>
                  <a:srgbClr val="0000FF"/>
                </a:solidFill>
              </a:rPr>
              <a:t>Amphibians</a:t>
            </a:r>
            <a:r>
              <a:rPr lang="it-IT" b="1" i="1" dirty="0" smtClean="0">
                <a:solidFill>
                  <a:srgbClr val="0000FF"/>
                </a:solidFill>
              </a:rPr>
              <a:t> </a:t>
            </a:r>
            <a:r>
              <a:rPr lang="it-IT" dirty="0" smtClean="0"/>
              <a:t>are the </a:t>
            </a:r>
            <a:r>
              <a:rPr lang="it-IT" dirty="0" err="1" smtClean="0"/>
              <a:t>ones</a:t>
            </a:r>
            <a:r>
              <a:rPr lang="it-IT" dirty="0" smtClean="0"/>
              <a:t> with the </a:t>
            </a:r>
            <a:r>
              <a:rPr lang="it-IT" b="1" i="1" dirty="0" err="1" smtClean="0">
                <a:solidFill>
                  <a:srgbClr val="0000FF"/>
                </a:solidFill>
              </a:rPr>
              <a:t>lowest</a:t>
            </a:r>
            <a:r>
              <a:rPr lang="it-IT" b="1" i="1" dirty="0" smtClean="0">
                <a:solidFill>
                  <a:srgbClr val="0000FF"/>
                </a:solidFill>
              </a:rPr>
              <a:t> </a:t>
            </a:r>
            <a:r>
              <a:rPr lang="it-IT" b="1" i="1" dirty="0" err="1" smtClean="0">
                <a:solidFill>
                  <a:srgbClr val="0000FF"/>
                </a:solidFill>
              </a:rPr>
              <a:t>observations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4916664" y="3869278"/>
            <a:ext cx="4061217" cy="414784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7079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mtClean="0"/>
              <a:t>2 - Which category has the higher number of </a:t>
            </a:r>
            <a:r>
              <a:rPr lang="en-US" sz="3600" i="1" smtClean="0"/>
              <a:t>Endangered</a:t>
            </a:r>
            <a:r>
              <a:rPr lang="en-US" sz="3600" smtClean="0"/>
              <a:t> and </a:t>
            </a:r>
            <a:r>
              <a:rPr lang="en-US" sz="3600" i="1" smtClean="0"/>
              <a:t>Threatened</a:t>
            </a:r>
            <a:r>
              <a:rPr lang="en-US" sz="3600" smtClean="0"/>
              <a:t> species?</a:t>
            </a:r>
            <a:endParaRPr lang="en-US" sz="360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9" y="1731192"/>
            <a:ext cx="8752313" cy="2138087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43719" y="4253255"/>
            <a:ext cx="8752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i="1" dirty="0" smtClean="0"/>
              <a:t> </a:t>
            </a:r>
            <a:r>
              <a:rPr lang="en-US" sz="2000" b="1" i="1" dirty="0" smtClean="0">
                <a:solidFill>
                  <a:srgbClr val="FF0000"/>
                </a:solidFill>
              </a:rPr>
              <a:t>Mammal</a:t>
            </a:r>
            <a:r>
              <a:rPr lang="en-US" sz="2000" dirty="0" smtClean="0"/>
              <a:t> is the category with the </a:t>
            </a:r>
            <a:r>
              <a:rPr lang="en-US" sz="2000" b="1" i="1" dirty="0" smtClean="0">
                <a:solidFill>
                  <a:srgbClr val="FF0000"/>
                </a:solidFill>
              </a:rPr>
              <a:t>highest number of species in danger</a:t>
            </a:r>
          </a:p>
          <a:p>
            <a:endParaRPr lang="en-US" sz="2000" b="1" i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Fish</a:t>
            </a:r>
            <a:r>
              <a:rPr lang="en-US" sz="2000" dirty="0" smtClean="0"/>
              <a:t> is the category with </a:t>
            </a:r>
            <a:r>
              <a:rPr lang="en-US" sz="2000" b="1" i="1" dirty="0" smtClean="0">
                <a:solidFill>
                  <a:srgbClr val="E46C0A"/>
                </a:solidFill>
              </a:rPr>
              <a:t>highest number (and percentage) of observations </a:t>
            </a:r>
            <a:r>
              <a:rPr lang="en-US" sz="2000" dirty="0" smtClean="0"/>
              <a:t>of threatened and endangered species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i="1" dirty="0" smtClean="0"/>
              <a:t> </a:t>
            </a:r>
            <a:r>
              <a:rPr lang="en-US" sz="2000" b="1" i="1" dirty="0" smtClean="0">
                <a:solidFill>
                  <a:schemeClr val="accent3"/>
                </a:solidFill>
              </a:rPr>
              <a:t>Vascular plants and Birds</a:t>
            </a:r>
            <a:r>
              <a:rPr lang="en-US" sz="2000" dirty="0" smtClean="0"/>
              <a:t>, despite having the highest number of total observations, have a </a:t>
            </a:r>
            <a:r>
              <a:rPr lang="en-US" sz="2000" b="1" i="1" dirty="0" smtClean="0">
                <a:solidFill>
                  <a:srgbClr val="9BBB59"/>
                </a:solidFill>
              </a:rPr>
              <a:t>low percentage of observations</a:t>
            </a:r>
            <a:r>
              <a:rPr lang="en-US" sz="2000" dirty="0" smtClean="0"/>
              <a:t> of species in danger</a:t>
            </a:r>
          </a:p>
        </p:txBody>
      </p:sp>
    </p:spTree>
    <p:extLst>
      <p:ext uri="{BB962C8B-B14F-4D97-AF65-F5344CB8AC3E}">
        <p14:creationId xmlns:p14="http://schemas.microsoft.com/office/powerpoint/2010/main" val="1023727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mtClean="0"/>
              <a:t>2 - Which category has the higher number of </a:t>
            </a:r>
            <a:r>
              <a:rPr lang="en-US" sz="3600" i="1" smtClean="0"/>
              <a:t>Endangered</a:t>
            </a:r>
            <a:r>
              <a:rPr lang="en-US" sz="3600" smtClean="0"/>
              <a:t> and </a:t>
            </a:r>
            <a:r>
              <a:rPr lang="en-US" sz="3600" i="1" smtClean="0"/>
              <a:t>Threatened</a:t>
            </a:r>
            <a:r>
              <a:rPr lang="en-US" sz="3600" smtClean="0"/>
              <a:t> species?</a:t>
            </a:r>
            <a:endParaRPr lang="en-US" sz="3600"/>
          </a:p>
        </p:txBody>
      </p:sp>
      <p:sp>
        <p:nvSpPr>
          <p:cNvPr id="4" name="CasellaDiTesto 3"/>
          <p:cNvSpPr txBox="1"/>
          <p:nvPr/>
        </p:nvSpPr>
        <p:spPr>
          <a:xfrm>
            <a:off x="243719" y="4253255"/>
            <a:ext cx="87523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dirty="0" smtClean="0"/>
              <a:t> </a:t>
            </a:r>
            <a:r>
              <a:rPr lang="it-IT" b="1" i="1" dirty="0" err="1">
                <a:solidFill>
                  <a:srgbClr val="FF0000"/>
                </a:solidFill>
              </a:rPr>
              <a:t>Birds</a:t>
            </a:r>
            <a:r>
              <a:rPr lang="it-IT" b="1" i="1" dirty="0">
                <a:solidFill>
                  <a:srgbClr val="FF0000"/>
                </a:solidFill>
              </a:rPr>
              <a:t> and </a:t>
            </a:r>
            <a:r>
              <a:rPr lang="it-IT" b="1" i="1" dirty="0" err="1">
                <a:solidFill>
                  <a:srgbClr val="FF0000"/>
                </a:solidFill>
              </a:rPr>
              <a:t>Reptiles</a:t>
            </a:r>
            <a:r>
              <a:rPr lang="it-IT" b="1" i="1" dirty="0">
                <a:solidFill>
                  <a:srgbClr val="FF0000"/>
                </a:solidFill>
              </a:rPr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few</a:t>
            </a:r>
            <a:r>
              <a:rPr lang="it-IT" dirty="0"/>
              <a:t> to no </a:t>
            </a:r>
            <a:r>
              <a:rPr lang="it-IT" dirty="0" err="1"/>
              <a:t>species</a:t>
            </a:r>
            <a:r>
              <a:rPr lang="it-IT" dirty="0"/>
              <a:t> </a:t>
            </a:r>
            <a:r>
              <a:rPr lang="it-IT" i="1" dirty="0" err="1"/>
              <a:t>Endangered</a:t>
            </a:r>
            <a:r>
              <a:rPr lang="it-IT" dirty="0"/>
              <a:t> or </a:t>
            </a:r>
            <a:r>
              <a:rPr lang="it-IT" i="1" dirty="0" err="1"/>
              <a:t>Threatened</a:t>
            </a:r>
            <a:r>
              <a:rPr lang="it-IT" dirty="0"/>
              <a:t> </a:t>
            </a:r>
            <a:r>
              <a:rPr lang="it-IT" dirty="0" err="1"/>
              <a:t>observed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the </a:t>
            </a:r>
            <a:r>
              <a:rPr lang="it-IT" dirty="0" err="1"/>
              <a:t>percentages</a:t>
            </a:r>
            <a:r>
              <a:rPr lang="it-IT" dirty="0"/>
              <a:t> of </a:t>
            </a:r>
            <a:r>
              <a:rPr lang="it-IT" b="1" i="1" dirty="0" err="1">
                <a:solidFill>
                  <a:srgbClr val="FF0000"/>
                </a:solidFill>
              </a:rPr>
              <a:t>species</a:t>
            </a:r>
            <a:r>
              <a:rPr lang="it-IT" b="1" i="1" dirty="0">
                <a:solidFill>
                  <a:srgbClr val="FF0000"/>
                </a:solidFill>
              </a:rPr>
              <a:t> of </a:t>
            </a:r>
            <a:r>
              <a:rPr lang="it-IT" b="1" i="1" dirty="0" err="1">
                <a:solidFill>
                  <a:srgbClr val="FF0000"/>
                </a:solidFill>
              </a:rPr>
              <a:t>concern</a:t>
            </a:r>
            <a:r>
              <a:rPr lang="it-IT" b="1" i="1" dirty="0">
                <a:solidFill>
                  <a:srgbClr val="FF0000"/>
                </a:solidFill>
              </a:rPr>
              <a:t> </a:t>
            </a:r>
            <a:r>
              <a:rPr lang="it-IT" b="1" i="1" dirty="0" err="1">
                <a:solidFill>
                  <a:srgbClr val="FF0000"/>
                </a:solidFill>
              </a:rPr>
              <a:t>observed</a:t>
            </a:r>
            <a:r>
              <a:rPr lang="it-IT" b="1" i="1" dirty="0">
                <a:solidFill>
                  <a:srgbClr val="FF0000"/>
                </a:solidFill>
              </a:rPr>
              <a:t> can be a </a:t>
            </a:r>
            <a:r>
              <a:rPr lang="it-IT" b="1" i="1" dirty="0" err="1">
                <a:solidFill>
                  <a:srgbClr val="FF0000"/>
                </a:solidFill>
              </a:rPr>
              <a:t>bad</a:t>
            </a:r>
            <a:r>
              <a:rPr lang="it-IT" b="1" i="1" dirty="0">
                <a:solidFill>
                  <a:srgbClr val="FF0000"/>
                </a:solidFill>
              </a:rPr>
              <a:t> </a:t>
            </a:r>
            <a:r>
              <a:rPr lang="it-IT" b="1" i="1" dirty="0" err="1">
                <a:solidFill>
                  <a:srgbClr val="FF0000"/>
                </a:solidFill>
              </a:rPr>
              <a:t>signal</a:t>
            </a:r>
            <a:r>
              <a:rPr lang="it-IT" dirty="0"/>
              <a:t> for the future.</a:t>
            </a:r>
            <a:endParaRPr lang="en-US" b="1" i="1" dirty="0" smtClean="0">
              <a:solidFill>
                <a:srgbClr val="FF0000"/>
              </a:solidFill>
            </a:endParaRPr>
          </a:p>
          <a:p>
            <a:endParaRPr lang="en-US" b="1" i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Fish</a:t>
            </a:r>
            <a:r>
              <a:rPr lang="en-US" dirty="0" smtClean="0"/>
              <a:t> is the category with </a:t>
            </a:r>
            <a:r>
              <a:rPr lang="en-US" b="1" i="1" dirty="0" smtClean="0">
                <a:solidFill>
                  <a:srgbClr val="E46C0A"/>
                </a:solidFill>
              </a:rPr>
              <a:t>highest number (and percentage) of observations </a:t>
            </a:r>
            <a:r>
              <a:rPr lang="en-US" dirty="0" smtClean="0"/>
              <a:t>of threatened and endangered species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i="1" dirty="0" smtClean="0"/>
              <a:t> </a:t>
            </a:r>
            <a:r>
              <a:rPr lang="en-US" b="1" i="1" dirty="0" smtClean="0">
                <a:solidFill>
                  <a:schemeClr val="accent3"/>
                </a:solidFill>
              </a:rPr>
              <a:t>Vascular plants and Birds</a:t>
            </a:r>
            <a:r>
              <a:rPr lang="en-US" dirty="0" smtClean="0"/>
              <a:t>, despite having the highest number of total observations, have a </a:t>
            </a:r>
            <a:r>
              <a:rPr lang="en-US" b="1" i="1" dirty="0" smtClean="0">
                <a:solidFill>
                  <a:srgbClr val="9BBB59"/>
                </a:solidFill>
              </a:rPr>
              <a:t>low percentage of observations</a:t>
            </a:r>
            <a:r>
              <a:rPr lang="en-US" dirty="0" smtClean="0"/>
              <a:t> of species in danger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27" y="1669192"/>
            <a:ext cx="7182746" cy="23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38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19908</TotalTime>
  <Words>1140</Words>
  <Application>Microsoft Macintosh PowerPoint</Application>
  <PresentationFormat>Presentazione su schermo (4:3)</PresentationFormat>
  <Paragraphs>129</Paragraphs>
  <Slides>20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1" baseType="lpstr">
      <vt:lpstr>Tema di Office</vt:lpstr>
      <vt:lpstr>Presentazione di PowerPoint</vt:lpstr>
      <vt:lpstr>INTRODUCTION</vt:lpstr>
      <vt:lpstr>CATEGORIES OBSERVED</vt:lpstr>
      <vt:lpstr>CONSERVATION STATUSES</vt:lpstr>
      <vt:lpstr>PARKS</vt:lpstr>
      <vt:lpstr>RESULTS</vt:lpstr>
      <vt:lpstr>1 – Which category has the lowest observations? Which one the highest?</vt:lpstr>
      <vt:lpstr>2 - Which category has the higher number of Endangered and Threatened species?</vt:lpstr>
      <vt:lpstr>2 - Which category has the higher number of Endangered and Threatened species?</vt:lpstr>
      <vt:lpstr>3 - Which kind of animals or plants are mostly in danger?</vt:lpstr>
      <vt:lpstr>4 – Are some categories more at risk than others (from a statistical point of view)?</vt:lpstr>
      <vt:lpstr>4 – Are some categories more at risk than others (from a statistical point of view)?</vt:lpstr>
      <vt:lpstr>4 – Are some categories more at risk than others (from a statistical point of view)?</vt:lpstr>
      <vt:lpstr>5 – Which park has the highest number of observations of Endangered and Threatened species?</vt:lpstr>
      <vt:lpstr>5 – Which park has the highest number of observations of Endangered and Threatened species?</vt:lpstr>
      <vt:lpstr>5 – Which park has the highest number of observations of Endangered and Threatened species?</vt:lpstr>
      <vt:lpstr>CONCLUSIONS</vt:lpstr>
      <vt:lpstr>CONCLUSIONS</vt:lpstr>
      <vt:lpstr>LIMITATIONS</vt:lpstr>
      <vt:lpstr>FUTURE WORKS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Alberto Urban</dc:creator>
  <cp:lastModifiedBy>Alberto Urban</cp:lastModifiedBy>
  <cp:revision>23</cp:revision>
  <dcterms:created xsi:type="dcterms:W3CDTF">2022-11-19T15:18:38Z</dcterms:created>
  <dcterms:modified xsi:type="dcterms:W3CDTF">2022-12-17T10:01:37Z</dcterms:modified>
</cp:coreProperties>
</file>